
<file path=[Content_Types].xml><?xml version="1.0" encoding="utf-8"?>
<Types xmlns="http://schemas.openxmlformats.org/package/2006/content-types">
  <Default Extension="svg" ContentType="image/svg+xml"/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1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4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notesSlides/notesSlide12.xml" ContentType="application/vnd.openxmlformats-officedocument.presentationml.notesSlide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saveSubsetFonts="1" strictFirstAndLastChars="0">
  <p:sldMasterIdLst>
    <p:sldMasterId id="2147483648" r:id="rId1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5143500"/>
  <p:notesSz cx="6858000" cy="9144000"/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dk1"/>
              </a:solidFill>
            </a:ln>
          </a:left>
          <a:right>
            <a:ln w="12700">
              <a:solidFill>
                <a:schemeClr val="dk1"/>
              </a:solidFill>
            </a:ln>
          </a:right>
          <a:top>
            <a:ln w="12700">
              <a:solidFill>
                <a:schemeClr val="dk1"/>
              </a:solidFill>
            </a:ln>
          </a:top>
          <a:bottom>
            <a:ln w="12700">
              <a:solidFill>
                <a:schemeClr val="dk1"/>
              </a:solidFill>
            </a:ln>
          </a:bottom>
          <a:insideH>
            <a:ln w="12700">
              <a:solidFill>
                <a:schemeClr val="dk1"/>
              </a:solidFill>
            </a:ln>
          </a:insideH>
          <a:insideV>
            <a:ln w="12700">
              <a:solidFill>
                <a:schemeClr val="dk1"/>
              </a:solidFill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lt1"/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/>
          </a:solidFill>
        </a:fill>
      </a:tcStyle>
    </a:band1V>
    <a:band2V>
      <a:tcStyle>
        <a:tcBdr/>
        <a:fill>
          <a:solidFill>
            <a:schemeClr val="lt1"/>
          </a:solidFill>
        </a:fill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lt1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lt1"/>
          </a:solidFill>
        </a:fill>
      </a:tcStyle>
    </a:firstCol>
    <a:lastRow>
      <a:tcTxStyle b="on">
        <a:fontRef idx="minor">
          <a:prstClr val="black"/>
        </a:fontRef>
        <a:schemeClr val="dk1"/>
      </a:tcTxStyle>
      <a:tcStyle>
        <a:tcBdr>
          <a:top>
            <a:ln w="12700">
              <a:solidFill>
                <a:schemeClr val="lt1"/>
              </a:solidFill>
            </a:ln>
          </a:top>
        </a:tcBdr>
        <a:fill>
          <a:solidFill>
            <a:schemeClr val="l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dk1"/>
      </a:tcTxStyle>
      <a:tcStyle>
        <a:tcBdr>
          <a:bottom>
            <a:ln w="12700">
              <a:solidFill>
                <a:schemeClr val="dk1"/>
              </a:solidFill>
            </a:ln>
          </a:bottom>
        </a:tcBdr>
        <a:fill>
          <a:solidFill>
            <a:schemeClr val="l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 /><Relationship Id="rId21" Type="http://schemas.openxmlformats.org/officeDocument/2006/relationships/tableStyles" Target="tableStyles.xml" /><Relationship Id="rId22" Type="http://schemas.openxmlformats.org/officeDocument/2006/relationships/viewProps" Target="viewProps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sv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" name="Google Shape;123;g32f1cc595a1_0_0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2f1cc595a1_0_0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" name="Google Shape;131;g32f1cc595a1_0_7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2f1cc595a1_0_7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" name="Google Shape;139;g32f1cc595a1_0_14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2f1cc595a1_0_14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" name="Google Shape;147;g32f1cc595a1_0_21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2f1cc595a1_0_21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5" name="Google Shape;155;g2872b1094b8_0_94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872b1094b8_0_94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" name="Google Shape;162;g2872b1094b8_0_7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872b1094b8_0_7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" name="Google Shape;59;g2872b1094b8_0_1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872b1094b8_0_1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" name="Google Shape;67;g2872b1094b8_0_1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872b1094b8_0_1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" name="Google Shape;75;g2872b1094b8_0_19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872b1094b8_0_19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3" name="Google Shape;83;g2872b1094b8_0_25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872b1094b8_0_25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" name="Google Shape;91;g2872b1094b8_0_31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872b1094b8_0_31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" name="Google Shape;99;g2872b1094b8_0_37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872b1094b8_0_37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" name="Google Shape;107;g2872b1094b8_0_43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72b1094b8_0_43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MasterSp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" name="Google Shape;115;g2872b1094b8_0_49:notes"/>
          <p:cNvSpPr/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fill="norm" stroke="1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72b1094b8_0_49:notes"/>
          <p:cNvSpPr txBox="1"/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slide" preserve="0" showMasterPhAnim="0" showMasterSp="1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11;p2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12;p2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ig number" preserve="0" showMasterPhAnim="0" showMasterSp="1" userDrawn="1">
  <p:cSld name="BIG_NUMB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 bwMode="auto"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pPr>
              <a:defRPr/>
            </a:pPr>
            <a:r>
              <a:rPr/>
              <a:t>xx%</a:t>
            </a:r>
            <a:endParaRPr/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 bwMode="auto"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7" name="Google Shape;47;p11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lank" preserve="0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Section header" preserve="0" showMasterPhAnim="0" showMasterSp="1" type="secHead" userDrawn="1">
  <p:cSld name="SECTION_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 bwMode="auto"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>
              <a:defRPr/>
            </a:pPr>
            <a:endParaRPr/>
          </a:p>
        </p:txBody>
      </p:sp>
      <p:sp>
        <p:nvSpPr>
          <p:cNvPr id="15" name="Google Shape;15;p3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body" preserve="0" showMasterPhAnim="0" showMasterSp="1" type="tx" userDrawn="1">
  <p:cSld name="TITLE_AND_BOD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" name="Google Shape;18;p4"/>
          <p:cNvSpPr txBox="1"/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" name="Google Shape;19;p4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and two columns" preserve="0" showMasterPhAnim="0" showMasterSp="1" type="twoColTx" userDrawn="1">
  <p:cSld name="TITLE_AND_TWO_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" name="Google Shape;22;p5"/>
          <p:cNvSpPr txBox="1"/>
          <p:nvPr>
            <p:ph type="body" idx="1"/>
          </p:nvPr>
        </p:nvSpPr>
        <p:spPr bwMode="auto"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23" name="Google Shape;23;p5"/>
          <p:cNvSpPr txBox="1"/>
          <p:nvPr>
            <p:ph type="body" idx="2"/>
          </p:nvPr>
        </p:nvSpPr>
        <p:spPr bwMode="auto">
          <a:xfrm>
            <a:off x="4832399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24" name="Google Shape;24;p5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Title only" preserve="0" showMasterPhAnim="0" showMasterSp="1" type="titleOnly" userDrawn="1">
  <p:cSld name="TITLE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7" name="Google Shape;27;p6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One column text" preserve="0" showMasterPhAnim="0" showMasterSp="1" userDrawn="1">
  <p:cSld name="ONE_COLUM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 bwMode="auto"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pPr>
              <a:defRPr/>
            </a:pPr>
            <a:endParaRPr/>
          </a:p>
        </p:txBody>
      </p:sp>
      <p:sp>
        <p:nvSpPr>
          <p:cNvPr id="30" name="Google Shape;30;p7"/>
          <p:cNvSpPr txBox="1"/>
          <p:nvPr>
            <p:ph type="body" idx="1"/>
          </p:nvPr>
        </p:nvSpPr>
        <p:spPr bwMode="auto"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31" name="Google Shape;31;p7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Main point" preserve="0" showMasterPhAnim="0" showMasterSp="1" userDrawn="1">
  <p:cSld name="MAIN_POI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 bwMode="auto"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>
              <a:defRPr/>
            </a:pPr>
            <a:endParaRPr/>
          </a:p>
        </p:txBody>
      </p:sp>
      <p:sp>
        <p:nvSpPr>
          <p:cNvPr id="34" name="Google Shape;34;p8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Section title and description" preserve="0" showMasterPhAnim="0" showMasterSp="1" userDrawn="1">
  <p:cSld name="SECTION_TITLE_AND_DESCRI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 bwMode="auto"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 bwMode="auto">
          <a:xfrm>
            <a:off x="265500" y="1233175"/>
            <a:ext cx="4045199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pPr>
              <a:defRPr/>
            </a:pPr>
            <a:endParaRPr/>
          </a:p>
        </p:txBody>
      </p:sp>
      <p:sp>
        <p:nvSpPr>
          <p:cNvPr id="38" name="Google Shape;38;p9"/>
          <p:cNvSpPr txBox="1"/>
          <p:nvPr>
            <p:ph type="subTitle" idx="1"/>
          </p:nvPr>
        </p:nvSpPr>
        <p:spPr bwMode="auto">
          <a:xfrm>
            <a:off x="265500" y="2803075"/>
            <a:ext cx="4045199" cy="1235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pPr>
              <a:defRPr/>
            </a:pPr>
            <a:endParaRPr/>
          </a:p>
        </p:txBody>
      </p:sp>
      <p:sp>
        <p:nvSpPr>
          <p:cNvPr id="39" name="Google Shape;39;p9"/>
          <p:cNvSpPr txBox="1"/>
          <p:nvPr>
            <p:ph type="body" idx="2"/>
          </p:nvPr>
        </p:nvSpPr>
        <p:spPr bwMode="auto"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0" name="Google Shape;40;p9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Caption" preserve="0" showMasterPhAnim="0" showMasterSp="1" userDrawn="1">
  <p:cSld name="CAPTION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 bwMode="auto"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3" name="Google Shape;43;p10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simple-light-2"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7;p1"/>
          <p:cNvSpPr txBox="1"/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" name="Google Shape;8;p1"/>
          <p:cNvSpPr txBox="1"/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8.jp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hyperlink" Target="https://github.com/akv2011/AI_Personalized_Customer-Retension_SBI" TargetMode="External"/><Relationship Id="rId5" Type="http://schemas.openxmlformats.org/officeDocument/2006/relationships/hyperlink" Target="https://drive.google.com/file/d/1dRoa9JYUzATlFB1ofqaqlSslV7JsMVPd/view?usp=sharing" TargetMode="Externa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media1.sv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55" name="Google Shape;55;p13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56" name="Google Shape;56;p13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161247" name="Google Shape;57;p13"/>
          <p:cNvSpPr txBox="1"/>
          <p:nvPr/>
        </p:nvSpPr>
        <p:spPr bwMode="auto">
          <a:xfrm flipH="0" flipV="0">
            <a:off x="146598" y="2797173"/>
            <a:ext cx="8759998" cy="2265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91422" rIns="91422" bIns="91422" anchor="t" anchorCtr="0">
            <a:noAutofit/>
          </a:bodyPr>
          <a:lstStyle/>
          <a:p>
            <a:pPr lvl="1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800" b="1">
                <a:latin typeface="Arial"/>
                <a:ea typeface="Arial"/>
                <a:cs typeface="Arial"/>
              </a:rPr>
              <a:t>Team name: </a:t>
            </a:r>
            <a:r>
              <a:rPr sz="2000" b="1" i="0" u="none" spc="-58">
                <a:solidFill>
                  <a:srgbClr val="344767"/>
                </a:solidFill>
                <a:latin typeface="Arial"/>
                <a:ea typeface="Arial"/>
                <a:cs typeface="Arial"/>
              </a:rPr>
              <a:t>Unique_Innovators</a:t>
            </a:r>
            <a:endParaRPr sz="2000" b="1" i="0" u="none" spc="-58">
              <a:solidFill>
                <a:srgbClr val="344767"/>
              </a:solidFill>
              <a:latin typeface="Arial"/>
              <a:cs typeface="Arial"/>
            </a:endParaRPr>
          </a:p>
          <a:p>
            <a:pPr lvl="1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800" b="1">
                <a:latin typeface="Arial"/>
                <a:ea typeface="Arial"/>
                <a:cs typeface="Arial"/>
              </a:rPr>
              <a:t>T</a:t>
            </a:r>
            <a:r>
              <a:rPr lang="en-GB" sz="1800" b="1">
                <a:solidFill>
                  <a:schemeClr val="tx1"/>
                </a:solidFill>
                <a:latin typeface="Arial"/>
                <a:ea typeface="Arial"/>
                <a:cs typeface="Arial"/>
              </a:rPr>
              <a:t>eam leader name: </a:t>
            </a:r>
            <a:r>
              <a:rPr lang="en-US" sz="1800" b="1" i="0" u="none" strike="noStrike" cap="none" spc="-58">
                <a:solidFill>
                  <a:srgbClr val="344767"/>
                </a:solidFill>
                <a:latin typeface="Arial"/>
                <a:ea typeface="Arial"/>
                <a:cs typeface="Arial"/>
              </a:rPr>
              <a:t>HARIHARA SUDHAN. R</a:t>
            </a:r>
            <a:endParaRPr sz="1800" b="1">
              <a:solidFill>
                <a:srgbClr val="D6E0F5"/>
              </a:solidFill>
              <a:latin typeface="Arial"/>
              <a:cs typeface="Arial"/>
            </a:endParaRPr>
          </a:p>
          <a:p>
            <a:pPr lvl="1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800" b="1">
                <a:solidFill>
                  <a:schemeClr val="tx1"/>
                </a:solidFill>
                <a:latin typeface="Arial"/>
                <a:ea typeface="Arial"/>
                <a:cs typeface="Arial"/>
              </a:rPr>
              <a:t>Problem Statement: </a:t>
            </a:r>
            <a:r>
              <a:rPr lang="en-US" sz="1800" b="1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“PS-2: Enhancing Customer Experience and Retention 			                     through AI-Driven Personalisation to improve the           			       propensity to purchase</a:t>
            </a:r>
            <a:r>
              <a:rPr sz="1800">
                <a:latin typeface="Arial"/>
                <a:ea typeface="Arial"/>
                <a:cs typeface="Arial"/>
              </a:rPr>
              <a:t>.”</a:t>
            </a:r>
            <a:endParaRPr sz="1800" b="1">
              <a:solidFill>
                <a:schemeClr val="tx1"/>
              </a:solidFill>
              <a:latin typeface="Arial"/>
              <a:cs typeface="Arial"/>
            </a:endParaRPr>
          </a:p>
          <a:p>
            <a:pPr marL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1">
              <a:solidFill>
                <a:schemeClr val="tx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27" name="Google Shape;127;p22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28" name="Google Shape;128;p22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 bwMode="auto">
          <a:xfrm flipH="0" flipV="0">
            <a:off x="84410" y="670160"/>
            <a:ext cx="3460745" cy="43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800" b="1"/>
              <a:t>Snapshots of the prototype</a:t>
            </a:r>
            <a:endParaRPr sz="1800" b="1"/>
          </a:p>
        </p:txBody>
      </p:sp>
      <p:sp>
        <p:nvSpPr>
          <p:cNvPr id="1584504907" name=""/>
          <p:cNvSpPr/>
          <p:nvPr/>
        </p:nvSpPr>
        <p:spPr bwMode="auto">
          <a:xfrm>
            <a:off x="1510430" y="-357351328"/>
            <a:ext cx="6124219" cy="30515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88634140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84410" y="1109413"/>
            <a:ext cx="5482670" cy="3601640"/>
          </a:xfrm>
          <a:prstGeom prst="rect">
            <a:avLst/>
          </a:prstGeom>
        </p:spPr>
      </p:pic>
      <p:sp>
        <p:nvSpPr>
          <p:cNvPr id="457792587" name=""/>
          <p:cNvSpPr/>
          <p:nvPr/>
        </p:nvSpPr>
        <p:spPr bwMode="auto">
          <a:xfrm rot="5399978" flipH="0" flipV="0">
            <a:off x="5446435" y="3754833"/>
            <a:ext cx="357187" cy="364628"/>
          </a:xfrm>
          <a:prstGeom prst="lightningBol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510508731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5718046" y="811757"/>
            <a:ext cx="3349185" cy="41820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35" name="Google Shape;135;p23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36" name="Google Shape;136;p23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 bwMode="auto">
          <a:xfrm>
            <a:off x="9996" y="670160"/>
            <a:ext cx="8845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800" b="1"/>
              <a:t>Prototype </a:t>
            </a:r>
            <a:r>
              <a:rPr lang="en-GB" sz="1800" b="1"/>
              <a:t>performance</a:t>
            </a:r>
            <a:r>
              <a:rPr lang="en-GB" sz="1800" b="1"/>
              <a:t> report/benchmarking</a:t>
            </a:r>
            <a:endParaRPr sz="1800" b="1"/>
          </a:p>
        </p:txBody>
      </p:sp>
      <p:sp>
        <p:nvSpPr>
          <p:cNvPr id="1146517331" name=""/>
          <p:cNvSpPr/>
          <p:nvPr/>
        </p:nvSpPr>
        <p:spPr bwMode="auto">
          <a:xfrm flipH="0" flipV="0">
            <a:off x="233238" y="1087110"/>
            <a:ext cx="8846639" cy="3784715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Response Time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The AI-powered chatbot responds in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&lt;1.5 seconds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, ensuring real-time customer interactions.</a:t>
            </a:r>
            <a:endParaRPr sz="1600"/>
          </a:p>
          <a:p>
            <a:pPr>
              <a:defRPr/>
            </a:pP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Prediction Accuracy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</a:t>
            </a:r>
            <a:endParaRPr sz="1600"/>
          </a:p>
          <a:p>
            <a:pPr>
              <a:defRPr/>
            </a:pP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Customer intent classification: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~92% accuracy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(XGBoost &amp; NLP).</a:t>
            </a:r>
            <a:endParaRPr sz="1600"/>
          </a:p>
          <a:p>
            <a:pPr>
              <a:defRPr/>
            </a:pP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Sentiment analysis: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~89% accuracy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(trained on historical interactions).</a:t>
            </a:r>
            <a:endParaRPr sz="1600"/>
          </a:p>
          <a:p>
            <a:pPr>
              <a:defRPr/>
            </a:pP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Recommendation Efficiency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AI-driven policy recommendations have shown a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~30% improvement in relevance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compared to traditional persona-based models.</a:t>
            </a:r>
            <a:endParaRPr sz="1600"/>
          </a:p>
          <a:p>
            <a:pPr>
              <a:defRPr/>
            </a:pP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Scalability &amp; Latency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</a:t>
            </a:r>
            <a:endParaRPr sz="1600"/>
          </a:p>
          <a:p>
            <a:pPr>
              <a:defRPr/>
            </a:pP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Vector search (Pinecone) retrieval time: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~50ms per query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600"/>
          </a:p>
          <a:p>
            <a:pPr>
              <a:defRPr/>
            </a:pP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API response time (FastAPI/Flask):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~200ms per request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600"/>
          </a:p>
          <a:p>
            <a:pPr>
              <a:defRPr/>
            </a:pP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User Engagement &amp; Retention Impact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</a:t>
            </a:r>
            <a:endParaRPr sz="1600"/>
          </a:p>
          <a:p>
            <a:pPr>
              <a:defRPr/>
            </a:pP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~40% increase in user engagement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with AI-driven chatbot.</a:t>
            </a:r>
            <a:endParaRPr sz="1600"/>
          </a:p>
          <a:p>
            <a:pPr>
              <a:defRPr/>
            </a:pP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~15% reduction in policy lapse rates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through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proactive retention strategies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400"/>
          </a:p>
          <a:p>
            <a:pPr>
              <a:defRPr/>
            </a:pP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"Recommendation Efficiency"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, showcasing how </a:t>
            </a: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RAG improves document retrieval for better customer responses.</a:t>
            </a:r>
            <a:endParaRPr sz="1600"/>
          </a:p>
          <a:p>
            <a:pPr>
              <a:defRPr/>
            </a:pP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Optimized for speed, accuracy, and scalability – ensuring a seamless customer experience!</a:t>
            </a:r>
            <a:endParaRPr sz="1600" b="1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43" name="Google Shape;143;p24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44" name="Google Shape;144;p24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 bwMode="auto">
          <a:xfrm>
            <a:off x="84410" y="818550"/>
            <a:ext cx="8845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800" b="1"/>
              <a:t>Additional</a:t>
            </a:r>
            <a:r>
              <a:rPr lang="en-GB" sz="1800" b="1"/>
              <a:t> Details / Future Developments</a:t>
            </a:r>
            <a:r>
              <a:rPr lang="en-US" sz="1800" b="1"/>
              <a:t>:	</a:t>
            </a:r>
            <a:endParaRPr sz="1800" b="1"/>
          </a:p>
        </p:txBody>
      </p:sp>
      <p:sp>
        <p:nvSpPr>
          <p:cNvPr id="1078560701" name=""/>
          <p:cNvSpPr/>
          <p:nvPr/>
        </p:nvSpPr>
        <p:spPr bwMode="auto">
          <a:xfrm flipH="0" flipV="0">
            <a:off x="311707" y="1228476"/>
            <a:ext cx="8469555" cy="3667104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marL="272865" indent="-272865">
              <a:lnSpc>
                <a:spcPct val="114999"/>
              </a:lnSpc>
              <a:buFont typeface="Wingdings"/>
              <a:buChar char="w"/>
              <a:defRPr/>
            </a:pP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Enhancing AI Capabilities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Fine-tuning </a:t>
            </a: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NLP models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for better intent detection and </a:t>
            </a: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multilingual support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7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72865" indent="-272865">
              <a:lnSpc>
                <a:spcPct val="114999"/>
              </a:lnSpc>
              <a:buFont typeface="Wingdings"/>
              <a:buChar char="w"/>
              <a:defRPr/>
            </a:pP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Voice-Based Assistance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Implementing </a:t>
            </a: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AI-powered voice bots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for call center interactions.</a:t>
            </a:r>
            <a:endParaRPr sz="17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72865" indent="-272865">
              <a:lnSpc>
                <a:spcPct val="114999"/>
              </a:lnSpc>
              <a:buFont typeface="Wingdings"/>
              <a:buChar char="w"/>
              <a:defRPr/>
            </a:pP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Deeper Customer Insights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Leveraging </a:t>
            </a: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predictive analytics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to anticipate customer needs and improve policy recommendations.</a:t>
            </a:r>
            <a:endParaRPr sz="17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72865" indent="-272865">
              <a:lnSpc>
                <a:spcPct val="114999"/>
              </a:lnSpc>
              <a:buFont typeface="Wingdings"/>
              <a:buChar char="w"/>
              <a:defRPr/>
            </a:pP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Integration with More Channels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Expanding support for </a:t>
            </a: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WhatsApp, SMS bots, and social media interactions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7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72865" indent="-272865">
              <a:lnSpc>
                <a:spcPct val="114999"/>
              </a:lnSpc>
              <a:buFont typeface="Wingdings"/>
              <a:buChar char="w"/>
              <a:defRPr/>
            </a:pP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Fraud Detection &amp; Risk Assessment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Using AI to </a:t>
            </a: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detect suspicious activities and prevent fraudulent claims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7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72865" indent="-272865">
              <a:lnSpc>
                <a:spcPct val="114999"/>
              </a:lnSpc>
              <a:buFont typeface="Wingdings"/>
              <a:buChar char="w"/>
              <a:defRPr/>
            </a:pP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Self-Service Dashboards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Empowering customers with </a:t>
            </a:r>
            <a:r>
              <a:rPr sz="17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AI-driven policy comparison tools &amp; interactive analytics</a:t>
            </a:r>
            <a:r>
              <a:rPr sz="17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7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51" name="Google Shape;151;p25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52" name="Google Shape;152;p25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 bwMode="auto">
          <a:xfrm>
            <a:off x="158825" y="818550"/>
            <a:ext cx="8845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800" b="1"/>
              <a:t>GitHub &amp; Demo Video URL</a:t>
            </a:r>
            <a:endParaRPr sz="1800" b="1"/>
          </a:p>
        </p:txBody>
      </p:sp>
      <p:sp>
        <p:nvSpPr>
          <p:cNvPr id="18851747" name=""/>
          <p:cNvSpPr txBox="1"/>
          <p:nvPr/>
        </p:nvSpPr>
        <p:spPr bwMode="auto">
          <a:xfrm flipH="0" flipV="0">
            <a:off x="360234" y="1585663"/>
            <a:ext cx="8644870" cy="10976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200"/>
              <a:t>GitHub Link:</a:t>
            </a:r>
            <a:r>
              <a:rPr lang="en-US" sz="2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200" b="0" i="0" u="sng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  <a:hlinkClick r:id="rId4" tooltip="https://github.com/akv2011/AI_Personalized_Customer-Retension_SBI"/>
              </a:rPr>
              <a:t>https://github.com/akv2011/AI_Personalized_Customer-Retension_SBI</a:t>
            </a:r>
            <a:endParaRPr sz="2200"/>
          </a:p>
        </p:txBody>
      </p:sp>
      <p:sp>
        <p:nvSpPr>
          <p:cNvPr id="1127727884" name=""/>
          <p:cNvSpPr txBox="1"/>
          <p:nvPr/>
        </p:nvSpPr>
        <p:spPr bwMode="auto">
          <a:xfrm flipH="0" flipV="0">
            <a:off x="451025" y="3069192"/>
            <a:ext cx="7723405" cy="10976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sz="2200"/>
              <a:t>Video Link:</a:t>
            </a:r>
            <a:r>
              <a:rPr lang="en-US" sz="22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sz="2200" b="0" i="0" u="sng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  <a:hlinkClick r:id="rId5" tooltip="https://drive.google.com/file/d/1dRoa9JYUzATlFB1ofqaqlSslV7JsMVPd/view?usp=sharing"/>
              </a:rPr>
              <a:t>https://drive.google.com/file/d/1dRoa9JYUzATlFB1ofqaqlSslV7JsMVPd/view?usp=sharing</a:t>
            </a:r>
            <a:endParaRPr sz="22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ctrTitle"/>
          </p:nvPr>
        </p:nvSpPr>
        <p:spPr bwMode="auto">
          <a:xfrm>
            <a:off x="311699" y="744574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59" name="Google Shape;159;p26"/>
          <p:cNvSpPr txBox="1"/>
          <p:nvPr>
            <p:ph type="subTitle" idx="1"/>
          </p:nvPr>
        </p:nvSpPr>
        <p:spPr bwMode="auto">
          <a:xfrm>
            <a:off x="311691" y="2834124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60" name="Google Shape;160;p26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52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4797634" name=""/>
          <p:cNvSpPr/>
          <p:nvPr/>
        </p:nvSpPr>
        <p:spPr bwMode="auto">
          <a:xfrm flipH="0" flipV="0">
            <a:off x="107226" y="1026617"/>
            <a:ext cx="4567246" cy="39659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r>
              <a:rPr sz="20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Business Impact &amp; Key Takeaways :</a:t>
            </a:r>
            <a:endParaRPr sz="2000" b="1"/>
          </a:p>
        </p:txBody>
      </p:sp>
      <p:sp>
        <p:nvSpPr>
          <p:cNvPr id="1843308031" name=""/>
          <p:cNvSpPr/>
          <p:nvPr/>
        </p:nvSpPr>
        <p:spPr bwMode="auto">
          <a:xfrm flipH="0" flipV="0">
            <a:off x="311691" y="1566834"/>
            <a:ext cx="7015498" cy="3355092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9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40% increase in customer engagement</a:t>
            </a: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with AI-driven personalization.</a:t>
            </a:r>
            <a:b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9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15% reduction in policy lapse rates</a:t>
            </a: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through proactive retention.</a:t>
            </a:r>
            <a:b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9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30% improvement in policy recommendations</a:t>
            </a: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using RAG-based AI.</a:t>
            </a:r>
            <a:b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9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Faster response time (&lt;1.5s)</a:t>
            </a: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, ensuring real-time customer interaction.</a:t>
            </a:r>
            <a:b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9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Seamless integration</a:t>
            </a: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with SBI Life’s CRM and digital tools.</a:t>
            </a:r>
            <a:endParaRPr sz="1900"/>
          </a:p>
          <a:p>
            <a:pPr>
              <a:defRPr/>
            </a:pPr>
            <a:endParaRPr sz="19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r>
              <a:rPr sz="19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AI-powered personalization is transforming customer experience &amp; retention!</a:t>
            </a:r>
            <a:r>
              <a:rPr sz="19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🚀</a:t>
            </a:r>
            <a:endParaRPr sz="1900"/>
          </a:p>
        </p:txBody>
      </p:sp>
      <p:pic>
        <p:nvPicPr>
          <p:cNvPr id="15872608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7029559" y="1980257"/>
            <a:ext cx="2233392" cy="21881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66" name="Google Shape;166;p27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67" name="Google Shape;167;p27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3" name="Google Shape;63;p14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64" name="Google Shape;64;p14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 bwMode="auto">
          <a:xfrm>
            <a:off x="11109" y="707581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18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Enhancing Customer Experience &amp; Retention through AI-Driven Personalization</a:t>
            </a:r>
            <a:endParaRPr sz="1600" b="1"/>
          </a:p>
        </p:txBody>
      </p:sp>
      <p:sp>
        <p:nvSpPr>
          <p:cNvPr id="1813536787" name=""/>
          <p:cNvSpPr txBox="1"/>
          <p:nvPr/>
        </p:nvSpPr>
        <p:spPr bwMode="auto">
          <a:xfrm flipH="0" flipV="0">
            <a:off x="85524" y="1048446"/>
            <a:ext cx="8894671" cy="384567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61850" indent="-261850" algn="just">
              <a:buFont typeface="Arial"/>
              <a:buChar char="•"/>
              <a:defRPr/>
            </a:pP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SBI Life currently relies on a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persona-based customer recommendation system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(1,000+ user personas). This approach lacks deep personalization, making it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less effective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in engaging customers and improving purchase conversion rates.</a:t>
            </a:r>
            <a:endParaRPr sz="16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61850" indent="-261850" algn="just">
              <a:buFont typeface="Arial"/>
              <a:buChar char="•"/>
              <a:defRPr/>
            </a:pPr>
            <a:endParaRPr sz="1600"/>
          </a:p>
          <a:p>
            <a:pPr algn="just">
              <a:defRPr/>
            </a:pP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💡</a:t>
            </a:r>
            <a:r>
              <a:rPr sz="18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Our Solution</a:t>
            </a:r>
            <a:endParaRPr sz="1600"/>
          </a:p>
          <a:p>
            <a:pPr marL="514350" marR="0" indent="-285750" algn="l">
              <a:defRPr/>
            </a:pP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We leverage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AI-driven personalization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to transform customer engagement by:</a:t>
            </a:r>
            <a:b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Analyzing Individual Behavior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AI extracts deep customer insights based on past interactions.</a:t>
            </a:r>
            <a:b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Intelligent Recommendations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Machine Learning suggests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tailored policy terms, pricing,     and durations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b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Real-time Chatbot &amp; RAG-based AI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Natural Language Processing (NLP) and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Retrieval-Augmented Generation (RAG)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provide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context-aware responses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for customer queries.</a:t>
            </a:r>
            <a:b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Customer Sentiment &amp; Intent Analysis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AI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classifies customer intent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and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detects emotions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to personalize interactions.</a:t>
            </a:r>
            <a:b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Seamless CRM Integration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The system </a:t>
            </a: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integrates with SBI Life's database &amp; existing tools</a:t>
            </a:r>
            <a:r>
              <a:rPr sz="16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to optimize customer journeys.</a:t>
            </a:r>
            <a:endParaRPr sz="16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>
            <a:alpha val="99999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71" name="Google Shape;71;p15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72" name="Google Shape;72;p15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 bwMode="auto">
          <a:xfrm flipH="0" flipV="0">
            <a:off x="0" y="636779"/>
            <a:ext cx="6755187" cy="379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/>
          <a:p>
            <a:pPr>
              <a:defRPr/>
            </a:pP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Opportunities </a:t>
            </a:r>
            <a:endParaRPr sz="1400" b="1"/>
          </a:p>
        </p:txBody>
      </p:sp>
      <p:graphicFrame>
        <p:nvGraphicFramePr>
          <p:cNvPr id="390702962" name=""/>
          <p:cNvGraphicFramePr>
            <a:graphicFrameLocks xmlns:a="http://schemas.openxmlformats.org/drawingml/2006/main"/>
          </p:cNvGraphicFramePr>
          <p:nvPr/>
        </p:nvGraphicFramePr>
        <p:xfrm>
          <a:off x="4646484" y="2553294"/>
          <a:ext cx="4477988" cy="2472952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{5940675A-B579-460E-94D1-54222C63F5DA}</a:tableStyleId>
              </a:tblPr>
              <a:tblGrid>
                <a:gridCol w="1170000"/>
                <a:gridCol w="1428409"/>
                <a:gridCol w="1804661"/>
              </a:tblGrid>
              <a:tr h="459966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Feature</a:t>
                      </a:r>
                      <a:endParaRPr sz="12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Existing Persona-Based System</a:t>
                      </a:r>
                      <a:endParaRPr sz="12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Our AI-Driven Solution</a:t>
                      </a:r>
                      <a:endParaRPr sz="1200" b="1"/>
                    </a:p>
                  </a:txBody>
                  <a:tcPr/>
                </a:tc>
              </a:tr>
              <a:tr h="634325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15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Personalization Level</a:t>
                      </a:r>
                      <a:endParaRPr sz="115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Generic, based on pre-defined personas</a:t>
                      </a:r>
                      <a:endParaRPr sz="1200" b="0" i="0" u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Deep, individual-level AI-based recommendations</a:t>
                      </a:r>
                      <a:endParaRPr sz="1200"/>
                    </a:p>
                  </a:txBody>
                  <a:tcPr/>
                </a:tc>
              </a:tr>
              <a:tr h="459966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Scalability</a:t>
                      </a:r>
                      <a:endParaRPr sz="12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Limited due to static segmentation</a:t>
                      </a:r>
                      <a:endParaRPr sz="12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Highly scalable with real-time AI insights</a:t>
                      </a:r>
                      <a:endParaRPr sz="1200"/>
                    </a:p>
                  </a:txBody>
                  <a:tcPr/>
                </a:tc>
              </a:tr>
              <a:tr h="459966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Customer Engagement</a:t>
                      </a:r>
                      <a:endParaRPr sz="12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One-size-fits-all approach</a:t>
                      </a:r>
                      <a:endParaRPr sz="12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Dynamic, context-aware chatbot &amp; AI assistant</a:t>
                      </a:r>
                      <a:endParaRPr sz="1200"/>
                    </a:p>
                  </a:txBody>
                  <a:tcPr/>
                </a:tc>
              </a:tr>
              <a:tr h="459966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Decision Making</a:t>
                      </a:r>
                      <a:endParaRPr sz="12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Manual, less data-driven</a:t>
                      </a:r>
                      <a:endParaRPr sz="12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2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AI-powered, real-time decision making</a:t>
                      </a:r>
                      <a:endParaRPr sz="12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35090318" name=""/>
          <p:cNvGraphicFramePr>
            <a:graphicFrameLocks xmlns:a="http://schemas.openxmlformats.org/drawingml/2006/main"/>
          </p:cNvGraphicFramePr>
          <p:nvPr/>
        </p:nvGraphicFramePr>
        <p:xfrm>
          <a:off x="0" y="0"/>
          <a:ext cx="3600000" cy="3600000"/>
        </p:xfrm>
        <a:graphic>
          <a:graphicData uri="http://schemas.openxmlformats.org/drawingml/2006/table">
            <a:tbl>
              <a:tblPr firstRow="1" firstCol="1" lastRow="0" lastCol="0" bandRow="1" bandCol="0"/>
              <a:tblGrid>
                <a:gridCol w="0"/>
              </a:tblGrid>
              <a:tr h="23241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 marL="9524" marR="9524" marT="9524" marB="9524" anchor="ctr"/>
                </a:tc>
              </a:tr>
            </a:tbl>
          </a:graphicData>
        </a:graphic>
      </p:graphicFrame>
      <p:sp>
        <p:nvSpPr>
          <p:cNvPr id="672706279" name=""/>
          <p:cNvSpPr/>
          <p:nvPr/>
        </p:nvSpPr>
        <p:spPr bwMode="auto">
          <a:xfrm flipH="0" flipV="0">
            <a:off x="22649" y="1016501"/>
            <a:ext cx="4551517" cy="1967697"/>
          </a:xfrm>
          <a:prstGeom prst="rect">
            <a:avLst/>
          </a:prstGeom>
          <a:ln w="12699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just"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📌</a:t>
            </a:r>
            <a:r>
              <a:rPr sz="125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How Does It Solve the Problem?</a:t>
            </a:r>
            <a:endParaRPr sz="1250"/>
          </a:p>
          <a:p>
            <a:pPr marL="171449" marR="0" indent="0" algn="just"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RAG-based AI Assistant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Provides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context-aware responses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by retrieving relevant past interactions.</a:t>
            </a:r>
            <a:b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ML-Based Recommendations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AI suggests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personalized policies, premium amounts, and durations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b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Sentiment &amp; Intent Analysis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Understands customer emotions to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proactively assist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at-risk customers.</a:t>
            </a:r>
            <a:b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</a:b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Seamless CRM Integration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Works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within SBI Life’s ecosystem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for real-time data access.</a:t>
            </a: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171449" marR="0" indent="0" algn="just">
              <a:defRPr/>
            </a:pP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861622482" name=""/>
          <p:cNvSpPr/>
          <p:nvPr/>
        </p:nvSpPr>
        <p:spPr bwMode="auto">
          <a:xfrm flipH="0" flipV="0">
            <a:off x="54585" y="2834124"/>
            <a:ext cx="4444808" cy="2111099"/>
          </a:xfrm>
          <a:prstGeom prst="rect">
            <a:avLst/>
          </a:prstGeom>
          <a:ln w="19049">
            <a:noFill/>
            <a:prstDash val="solid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just"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📌 </a:t>
            </a:r>
            <a:r>
              <a:rPr sz="125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Unique Selling Proposition (USP)</a:t>
            </a:r>
            <a:endParaRPr sz="1250"/>
          </a:p>
          <a:p>
            <a:pPr marL="514350" marR="0" indent="-217793" algn="just">
              <a:buFont typeface="Arial"/>
              <a:buChar char="•"/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AI-Powered Personalization: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Real-time policy suggestions tailored to individual needs.</a:t>
            </a: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514350" marR="0" indent="-217793" algn="just">
              <a:buFont typeface="Arial"/>
              <a:buChar char="•"/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Deep Customer Understanding: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AI learns from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historical interactions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to improve future engagements.</a:t>
            </a: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514350" marR="0" indent="-217793" algn="just">
              <a:buFont typeface="Arial"/>
              <a:buChar char="•"/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Proactive Retention Strategies: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Predicts policy lapse risks and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engages customers proactively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514350" marR="0" indent="-217793" algn="just">
              <a:buFont typeface="Arial"/>
              <a:buChar char="•"/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Seamless Integration: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Works alongside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SBI Life’s existing CRM &amp; digital tools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/>
          </a:p>
          <a:p>
            <a:pPr algn="just">
              <a:defRPr/>
            </a:pP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</a:t>
            </a: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This solution transforms SBI Life’s engagement model from static personas to dynamic, AI-driven customer experiences!</a:t>
            </a:r>
            <a:endParaRPr sz="1200" b="1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679064901" name=""/>
          <p:cNvSpPr/>
          <p:nvPr/>
        </p:nvSpPr>
        <p:spPr bwMode="auto">
          <a:xfrm flipH="0" flipV="0">
            <a:off x="4584267" y="744574"/>
            <a:ext cx="4476528" cy="1737720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marL="217793" indent="-217793" algn="just">
              <a:buFont typeface="Wingdings"/>
              <a:buChar char="v"/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Expanding SBI Life’s Digital Engagement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AI-driven personalization enhances customer experience, leading to higher retention.</a:t>
            </a: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17793" indent="-217793" algn="just">
              <a:buFont typeface="Wingdings"/>
              <a:buChar char="v"/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Automating Customer Interactions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Reduces dependency on manual interventions for common queries.</a:t>
            </a: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17793" indent="-217793" algn="just">
              <a:buFont typeface="Wingdings"/>
              <a:buChar char="v"/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Enhancing Policy Upselling Strategies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AI recommends the best-fit policies based on customer data and behavior.</a:t>
            </a:r>
            <a:endParaRPr sz="12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17793" indent="-217793" algn="just">
              <a:buFont typeface="Wingdings"/>
              <a:buChar char="v"/>
              <a:defRPr/>
            </a:pPr>
            <a:r>
              <a:rPr sz="1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Reducing Policy Lapses</a:t>
            </a:r>
            <a:r>
              <a:rPr sz="1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Predicts customers at risk of dropping policies and engages them proactively.</a:t>
            </a:r>
            <a:endParaRPr/>
          </a:p>
        </p:txBody>
      </p:sp>
      <p:cxnSp>
        <p:nvCxnSpPr>
          <p:cNvPr id="0" name=""/>
          <p:cNvCxnSpPr/>
          <p:nvPr/>
        </p:nvCxnSpPr>
        <p:spPr bwMode="auto">
          <a:xfrm rot="0" flipH="0" flipV="0">
            <a:off x="3046" y="2827531"/>
            <a:ext cx="4494538" cy="0"/>
          </a:xfrm>
          <a:prstGeom prst="line">
            <a:avLst/>
          </a:prstGeom>
          <a:ln w="28575" cap="flat" cmpd="sng" algn="ctr">
            <a:solidFill>
              <a:schemeClr val="tx1"/>
            </a:solidFill>
            <a:prstDash val="soli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462182" name=""/>
          <p:cNvCxnSpPr>
            <a:stCxn id="70" idx="0"/>
          </p:cNvCxnSpPr>
          <p:nvPr/>
        </p:nvCxnSpPr>
        <p:spPr bwMode="auto">
          <a:xfrm rot="16199969" flipH="1" flipV="0">
            <a:off x="2469736" y="2846877"/>
            <a:ext cx="4204604" cy="0"/>
          </a:xfrm>
          <a:prstGeom prst="line">
            <a:avLst/>
          </a:prstGeom>
          <a:ln w="28575" cap="flat" cmpd="sng" algn="ctr">
            <a:solidFill>
              <a:schemeClr val="tx1"/>
            </a:solidFill>
            <a:prstDash val="soli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79" name="Google Shape;79;p16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80" name="Google Shape;80;p16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 bwMode="auto">
          <a:xfrm flipH="0" flipV="0">
            <a:off x="2160" y="670160"/>
            <a:ext cx="9049635" cy="438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algn="just">
              <a:lnSpc>
                <a:spcPct val="114999"/>
              </a:lnSpc>
              <a:defRPr/>
            </a:pPr>
            <a:r>
              <a:rPr sz="16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Key Features of the Solution</a:t>
            </a:r>
            <a:endParaRPr sz="1500"/>
          </a:p>
          <a:p>
            <a:pPr marL="457200" marR="0" indent="-228600" algn="just">
              <a:lnSpc>
                <a:spcPct val="114999"/>
              </a:lnSpc>
              <a:defRPr/>
            </a:pP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AI-Driven Personalization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Recommends tailored policy options based on customer behavior and preferences.</a:t>
            </a:r>
            <a:endParaRPr sz="15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457200" marR="0" indent="-228600" algn="just">
              <a:lnSpc>
                <a:spcPct val="114999"/>
              </a:lnSpc>
              <a:defRPr/>
            </a:pP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Context-Aware AI Chatbot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Uses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RAG-based AI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to provide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real-time, accurate, and personalized responses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500"/>
          </a:p>
          <a:p>
            <a:pPr marL="457200" marR="0" indent="-228600" algn="just">
              <a:lnSpc>
                <a:spcPct val="114999"/>
              </a:lnSpc>
              <a:defRPr/>
            </a:pP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Sentiment &amp; Intent Analysis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Detects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customer emotions &amp; queries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to improve engagement and satisfaction.</a:t>
            </a:r>
            <a:endParaRPr sz="1500"/>
          </a:p>
          <a:p>
            <a:pPr marL="457200" marR="0" indent="-228600" algn="just">
              <a:lnSpc>
                <a:spcPct val="114999"/>
              </a:lnSpc>
              <a:defRPr/>
            </a:pP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Proactive Customer Retention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Predicts potential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policy lapses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and triggers targeted interventions.</a:t>
            </a:r>
            <a:endParaRPr sz="1500"/>
          </a:p>
          <a:p>
            <a:pPr marL="457200" marR="0" indent="-228600" algn="just">
              <a:lnSpc>
                <a:spcPct val="114999"/>
              </a:lnSpc>
              <a:defRPr/>
            </a:pP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Automated Upselling &amp; Cross-Selling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AI suggests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relevant policy upgrades and add-ons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to increase conversions.</a:t>
            </a:r>
            <a:endParaRPr sz="1500"/>
          </a:p>
          <a:p>
            <a:pPr marL="457200" marR="0" indent="-228600" algn="just">
              <a:lnSpc>
                <a:spcPct val="114999"/>
              </a:lnSpc>
              <a:defRPr/>
            </a:pP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Seamless CRM Integration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Works within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SBI Life’s existing systems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, ensuring real-time updates.</a:t>
            </a:r>
            <a:endParaRPr sz="1500"/>
          </a:p>
          <a:p>
            <a:pPr marL="457200" marR="0" indent="-228600" algn="just">
              <a:lnSpc>
                <a:spcPct val="114999"/>
              </a:lnSpc>
              <a:defRPr/>
            </a:pP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Multi-Channel Support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Available across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chatbot, website, mobile app, and call center interactions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500"/>
          </a:p>
          <a:p>
            <a:pPr marL="457200" marR="0" indent="-228600" algn="just">
              <a:lnSpc>
                <a:spcPct val="114999"/>
              </a:lnSpc>
              <a:defRPr/>
            </a:pP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✅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Scalable &amp; Secure Architecture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Utilizes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Pinecone for vector storage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,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OpenAI for intelligent responses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, and ensures </a:t>
            </a: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data privacy compliance</a:t>
            </a:r>
            <a:r>
              <a:rPr sz="15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500"/>
          </a:p>
          <a:p>
            <a:pPr algn="just">
              <a:lnSpc>
                <a:spcPct val="114999"/>
              </a:lnSpc>
              <a:defRPr/>
            </a:pPr>
            <a:r>
              <a:rPr sz="15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	A complete AI-powered system that enhances customer experience, increases retention, and drives policy sales!</a:t>
            </a:r>
            <a:endParaRPr sz="1500" b="1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87" name="Google Shape;87;p17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88" name="Google Shape;88;p17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 bwMode="auto">
          <a:xfrm flipH="0" flipV="0">
            <a:off x="135943" y="705006"/>
            <a:ext cx="8771999" cy="251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400" b="1"/>
              <a:t>Process flow diagram or Use-case diagram</a:t>
            </a:r>
            <a:endParaRPr sz="1400" b="1"/>
          </a:p>
        </p:txBody>
      </p:sp>
      <p:pic>
        <p:nvPicPr>
          <p:cNvPr id="1896896889" name=""/>
          <p:cNvPicPr>
            <a:picLocks noChangeAspect="1"/>
          </p:cNvPicPr>
          <p:nvPr/>
        </p:nvPicPr>
        <p:blipFill>
          <a:blip r:embed="rId4"/>
          <a:srcRect l="2901" t="5006" r="4642" b="4786"/>
          <a:stretch/>
        </p:blipFill>
        <p:spPr bwMode="auto">
          <a:xfrm flipH="0" flipV="0">
            <a:off x="135943" y="1049882"/>
            <a:ext cx="8771999" cy="39633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95" name="Google Shape;95;p18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96" name="Google Shape;96;p18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1500300" name="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 bwMode="auto">
          <a:xfrm flipH="0" flipV="0">
            <a:off x="102497" y="744574"/>
            <a:ext cx="8904429" cy="4288199"/>
          </a:xfrm>
          <a:prstGeom prst="rect">
            <a:avLst/>
          </a:prstGeom>
          <a:ln w="6349">
            <a:solidFill>
              <a:schemeClr val="tx1"/>
            </a:solidFill>
            <a:prstDash val="solid"/>
          </a:ln>
        </p:spPr>
      </p:pic>
      <p:sp>
        <p:nvSpPr>
          <p:cNvPr id="178564104" name="Google Shape;97;p18"/>
          <p:cNvSpPr txBox="1"/>
          <p:nvPr/>
        </p:nvSpPr>
        <p:spPr bwMode="auto">
          <a:xfrm flipH="0" flipV="0">
            <a:off x="6131058" y="939180"/>
            <a:ext cx="2563548" cy="59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400" b="1"/>
              <a:t>Wireframes/Mock diagrams of the proposed solution</a:t>
            </a:r>
            <a:r>
              <a:rPr lang="en-US" sz="1400" b="1"/>
              <a:t>:</a:t>
            </a:r>
            <a:endParaRPr sz="1400" b="1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03" name="Google Shape;103;p19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04" name="Google Shape;104;p19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 bwMode="auto">
          <a:xfrm flipH="0" flipV="0">
            <a:off x="-45487" y="625512"/>
            <a:ext cx="6469731" cy="335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500" b="1"/>
              <a:t>Architecture diagram of the proposed solution</a:t>
            </a:r>
            <a:endParaRPr sz="1500" b="1"/>
          </a:p>
        </p:txBody>
      </p:sp>
      <p:pic>
        <p:nvPicPr>
          <p:cNvPr id="2144863000" name=""/>
          <p:cNvPicPr>
            <a:picLocks noChangeAspect="1"/>
          </p:cNvPicPr>
          <p:nvPr/>
        </p:nvPicPr>
        <p:blipFill>
          <a:blip r:embed="rId4"/>
          <a:srcRect l="0" t="3345" r="0" b="0"/>
          <a:stretch/>
        </p:blipFill>
        <p:spPr bwMode="auto">
          <a:xfrm flipH="0" flipV="0">
            <a:off x="103339" y="960585"/>
            <a:ext cx="8957776" cy="4137419"/>
          </a:xfrm>
          <a:prstGeom prst="rect">
            <a:avLst/>
          </a:prstGeom>
          <a:ln w="6349">
            <a:solidFill>
              <a:schemeClr val="accent1">
                <a:lumMod val="50196"/>
              </a:schemeClr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11" name="Google Shape;111;p20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12" name="Google Shape;112;p20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 bwMode="auto">
          <a:xfrm flipH="0" flipV="0">
            <a:off x="9995" y="744573"/>
            <a:ext cx="4696018" cy="452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800" b="1"/>
              <a:t>Technologies to be used in the solution</a:t>
            </a:r>
            <a:endParaRPr sz="1800" b="1"/>
          </a:p>
        </p:txBody>
      </p:sp>
      <p:sp>
        <p:nvSpPr>
          <p:cNvPr id="187406832" name=""/>
          <p:cNvSpPr/>
          <p:nvPr/>
        </p:nvSpPr>
        <p:spPr bwMode="auto">
          <a:xfrm flipH="0" flipV="0">
            <a:off x="84409" y="1258241"/>
            <a:ext cx="4697458" cy="350555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marL="239821" indent="-239821" algn="just">
              <a:buFont typeface="Wingdings"/>
              <a:buChar char="ü"/>
              <a:tabLst>
                <a:tab pos="285750" algn="l"/>
              </a:tabLst>
              <a:defRPr/>
            </a:pP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AI &amp; ML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OpenAI GPT-4o for </a:t>
            </a: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personalized responses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, XGBoost &amp; NLP for </a:t>
            </a: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intent detection &amp; sentiment analysis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4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39821" indent="-239821" algn="just">
              <a:buFont typeface="Wingdings"/>
              <a:buChar char="ü"/>
              <a:tabLst>
                <a:tab pos="285750" algn="l"/>
              </a:tabLst>
              <a:defRPr/>
            </a:pP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Vector Database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Pinecone stores </a:t>
            </a: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customer interactions as embeddings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for fast retrieval.</a:t>
            </a:r>
            <a:endParaRPr sz="14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39821" indent="-239821" algn="just">
              <a:buFont typeface="Wingdings"/>
              <a:buChar char="ü"/>
              <a:tabLst>
                <a:tab pos="285750" algn="l"/>
              </a:tabLst>
              <a:defRPr/>
            </a:pP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Backend &amp; APIs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Flask &amp; FastAPI for </a:t>
            </a: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scalable chatbot &amp; recommendation APIs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4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39821" indent="-239821" algn="just">
              <a:buFont typeface="Wingdings"/>
              <a:buChar char="ü"/>
              <a:tabLst>
                <a:tab pos="285750" algn="l"/>
              </a:tabLst>
              <a:defRPr/>
            </a:pP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Frontend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React.js &amp; Tailwind CSS for </a:t>
            </a: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an interactive, responsive UI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4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39821" indent="-239821" algn="just">
              <a:buFont typeface="Wingdings"/>
              <a:buChar char="ü"/>
              <a:tabLst>
                <a:tab pos="285750" algn="l"/>
              </a:tabLst>
              <a:defRPr/>
            </a:pP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Database &amp; Cloud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PostgreSQL/Neo4j for structured data, AWS/GCP/Azure for </a:t>
            </a: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scalability &amp; security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4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239821" indent="-239821" algn="just">
              <a:buFont typeface="Wingdings"/>
              <a:buChar char="ü"/>
              <a:tabLst>
                <a:tab pos="285750" algn="l"/>
              </a:tabLst>
              <a:defRPr/>
            </a:pP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Security &amp; Compliance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– OAuth 2.0, JWT authentication, GDPR compliance for </a:t>
            </a: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data protection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.</a:t>
            </a:r>
            <a:endParaRPr sz="1400"/>
          </a:p>
          <a:p>
            <a:pPr algn="just">
              <a:defRPr/>
            </a:pPr>
            <a:endParaRPr sz="1400"/>
          </a:p>
          <a:p>
            <a:pPr algn="just">
              <a:defRPr/>
            </a:pPr>
            <a:r>
              <a:rPr sz="14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A robust AI-powered tech stack ensuring efficiency, security, and scalability!</a:t>
            </a:r>
            <a:r>
              <a:rPr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🚀</a:t>
            </a:r>
            <a:endParaRPr sz="14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</p:txBody>
      </p:sp>
      <p:pic>
        <p:nvPicPr>
          <p:cNvPr id="1736833032" name=""/>
          <p:cNvPicPr>
            <a:picLocks noChangeAspect="1"/>
          </p:cNvPicPr>
          <p:nvPr/>
        </p:nvPicPr>
        <p:blipFill>
          <a:blip r:embed="rId4"/>
          <a:srcRect l="2376" t="12597" r="3942" b="6570"/>
          <a:stretch/>
        </p:blipFill>
        <p:spPr bwMode="auto">
          <a:xfrm flipH="0" flipV="0">
            <a:off x="4795312" y="794404"/>
            <a:ext cx="4264092" cy="41728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19" name="Google Shape;119;p21"/>
          <p:cNvSpPr txBox="1"/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20" name="Google Shape;120;p21"/>
          <p:cNvPicPr/>
          <p:nvPr/>
        </p:nvPicPr>
        <p:blipFill>
          <a:blip r:embed="rId3">
            <a:alphaModFix/>
          </a:blip>
          <a:srcRect l="0" t="0" r="0" b="0"/>
          <a:stretch/>
        </p:blipFill>
        <p:spPr bwMode="auto">
          <a:xfrm>
            <a:off x="2161" y="0"/>
            <a:ext cx="91396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 bwMode="auto">
          <a:xfrm flipH="0" flipV="0">
            <a:off x="70013" y="744574"/>
            <a:ext cx="4501984" cy="49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800" b="1"/>
              <a:t>Estimated implementation cost</a:t>
            </a:r>
            <a:r>
              <a:rPr lang="en-US" sz="1800" b="1"/>
              <a:t> :</a:t>
            </a:r>
            <a:endParaRPr sz="1800" b="1"/>
          </a:p>
        </p:txBody>
      </p:sp>
      <p:graphicFrame>
        <p:nvGraphicFramePr>
          <p:cNvPr id="1902069032" name=""/>
          <p:cNvGraphicFramePr>
            <a:graphicFrameLocks xmlns:a="http://schemas.openxmlformats.org/drawingml/2006/main"/>
          </p:cNvGraphicFramePr>
          <p:nvPr/>
        </p:nvGraphicFramePr>
        <p:xfrm>
          <a:off x="489313" y="1176196"/>
          <a:ext cx="8342992" cy="3315853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4165146"/>
                <a:gridCol w="4165146"/>
              </a:tblGrid>
              <a:tr h="374136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8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Component</a:t>
                      </a:r>
                      <a:endParaRPr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18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Estimated Cost (₹)</a:t>
                      </a:r>
                      <a:endParaRPr sz="1800"/>
                    </a:p>
                  </a:txBody>
                  <a:tcPr/>
                </a:tc>
              </a:tr>
              <a:tr h="421281"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Infrastructure Setup</a:t>
                      </a:r>
                      <a:endParaRPr sz="1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₹22,500 - ₹23,000</a:t>
                      </a:r>
                      <a:endParaRPr sz="1800"/>
                    </a:p>
                  </a:txBody>
                  <a:tcPr/>
                </a:tc>
              </a:tr>
              <a:tr h="637058"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AI Model Development and Training</a:t>
                      </a:r>
                      <a:endParaRPr sz="1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₹18,500 - ₹19,000</a:t>
                      </a:r>
                      <a:endParaRPr sz="1800"/>
                    </a:p>
                  </a:txBody>
                  <a:tcPr/>
                </a:tc>
              </a:tr>
              <a:tr h="374136"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System Integration</a:t>
                      </a:r>
                      <a:endParaRPr sz="1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₹9,000 - ₹9,500</a:t>
                      </a:r>
                      <a:endParaRPr sz="1800"/>
                    </a:p>
                  </a:txBody>
                  <a:tcPr/>
                </a:tc>
              </a:tr>
              <a:tr h="374136"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Data Processing Pipeline</a:t>
                      </a:r>
                      <a:endParaRPr sz="1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₹7,500 - ₹8,000</a:t>
                      </a:r>
                      <a:endParaRPr sz="1800"/>
                    </a:p>
                  </a:txBody>
                  <a:tcPr/>
                </a:tc>
              </a:tr>
              <a:tr h="374136"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Maintenance and Updates</a:t>
                      </a:r>
                      <a:endParaRPr sz="1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₹4,500 - ₹5,000 (annual)</a:t>
                      </a:r>
                      <a:endParaRPr sz="1800"/>
                    </a:p>
                  </a:txBody>
                  <a:tcPr/>
                </a:tc>
              </a:tr>
              <a:tr h="374136"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Ethical Compliance &amp; Audits</a:t>
                      </a:r>
                      <a:endParaRPr sz="1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₹2,500 - ₹3,000</a:t>
                      </a:r>
                      <a:endParaRPr sz="1800"/>
                    </a:p>
                  </a:txBody>
                  <a:tcPr/>
                </a:tc>
              </a:tr>
              <a:tr h="374136"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1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Miscellaneous Costs</a:t>
                      </a:r>
                      <a:endParaRPr sz="180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1800" b="0" i="0" u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₹3,500 - </a:t>
                      </a:r>
                      <a:r>
                        <a:rPr lang="en-US" sz="1800" b="0" i="0" u="none" strike="noStrike" cap="none" spc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₹4,000</a:t>
                      </a:r>
                      <a:endParaRPr sz="18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00266313" name=""/>
          <p:cNvSpPr/>
          <p:nvPr/>
        </p:nvSpPr>
        <p:spPr bwMode="auto">
          <a:xfrm flipH="0" flipV="0">
            <a:off x="2007497" y="4571983"/>
            <a:ext cx="3464716" cy="40785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r>
              <a:rPr sz="20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Total Estimated Cost:</a:t>
            </a:r>
            <a:r>
              <a:rPr sz="20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rPr>
              <a:t> ₹70,000</a:t>
            </a:r>
            <a:endParaRPr sz="20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ONLYOFFICE/8.3.0.97</Application>
  <PresentationFormat>On-screen Show (4:3)</PresentationFormat>
  <Paragraphs>0</Paragraphs>
  <Slides>15</Slides>
  <Notes>15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/>
  <cp:revision>2</cp:revision>
  <dcterms:modified xsi:type="dcterms:W3CDTF">2025-02-23T19:15:12Z</dcterms:modified>
</cp:coreProperties>
</file>